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ro"/>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ro"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72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Al Doilea Fiu a fost pierdut și a fost găsit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Test</a:t>
            </a:r>
            <a:r xmlns:a="http://schemas.openxmlformats.org/drawingml/2006/main">
              <a:rPr altLang="en-US" lang="ro"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Cum l-a tratat tatăl pe al doilea fiu când s-a întors?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L-a dat afară pe al doilea fiu.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L-a lovit pe al doilea fiu.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Nu l-a văzut pe al doilea fiu.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L-a întâmpinat bucuros pe al doilea fiu.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L </a:t>
            </a:r>
            <a:r xmlns:a="http://schemas.openxmlformats.org/drawingml/2006/main">
              <a:rPr altLang="ko-KR" lang="ro" sz="2800">
                <a:solidFill>
                  <a:srgbClr val="ff0000"/>
                </a:solidFill>
              </a:rPr>
              <a:t>-a întâmpinat bucuros pe al doilea fiu.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81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Un datornic care avea zece mii de talente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ro" sz="3600"/>
              <a:t>„Nu ar fi trebuit să ai milă de tovarășul tău de slujire, așa cum am avut eu cu tine?”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18:</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Era un om care îi datora regelui zece mii de talanți. Regele a avut milă de bărbat, a anulat datoria.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când a ieșit, a găsit pe unul dintre tovarășii săi de slujire, care îi datora o sută de denari. L-a prins și s-a supărat pe el. „Răsplătește ceea ce îmi datorezi!”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Și și-a aruncat tovarășul în închisoare. Regele a auzit această veste de la celălalt servitor al său.</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Atunci regele s-a supărat și l-a chemat pe slujitor înapoi. „Am anulat toată datoria ta pentru că tu m-ai implorat. N-ar fi trebuit să ai milă de tovarășii tăi slujitori, așa cum am avut eu cu tine?”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spus: „Așa cum Tatăl nostru din ceruri v-a iertat, așa trebuie să vă iertați unii pe alții”.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Un servitor a fost scutit de o datorie foarte mare de zece mii de talanți.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nu l-a iertat pe tovarășul său de slujire care îi datora o sută de denari.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Aceasta este o atitudine ingrată.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De asemenea, am fost iertați și mântuiți prin har prin Isus.</a:t>
            </a:r>
            <a:r xmlns:a="http://schemas.openxmlformats.org/drawingml/2006/main">
              <a:rPr altLang="en-US" lang="ro" sz="3200">
                <a:solidFill>
                  <a:schemeClr val="tx1">
                    <a:lumMod val="65000"/>
                    <a:lumOff val="35000"/>
                  </a:schemeClr>
                </a:solidFill>
              </a:rPr>
              <a:t> </a:t>
            </a:r>
            <a:r xmlns:a="http://schemas.openxmlformats.org/drawingml/2006/main">
              <a:rPr altLang="ko-KR" lang="ro" sz="3200">
                <a:solidFill>
                  <a:schemeClr val="tx1">
                    <a:lumMod val="65000"/>
                    <a:lumOff val="35000"/>
                  </a:schemeClr>
                </a:solidFill>
              </a:rPr>
              <a:t>Dacă nu uităm acel har, trebuie să-i iertăm pe cei care ne-au greșit.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ne iartă și ne iubește până la sfârșit.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Câți bani a fost șters de rege?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suta de denari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două sute de denari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o sută de talanți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zece mii de talente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zece mii de talente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ro" sz="4000"/>
              <a:t>Căci acest fiu al meu era mort și a înviat din nou; s-a pierdut şi este găsit.' Așa că au început să sărbătorească.</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ro" sz="3600"/>
              <a:t>„Nu ar fi trebuit să ai milă de tovarășul tău de slujire, așa cum am avut eu cu tine?”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18:</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82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Osana Fiului lui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Mulțimile care mergeau înaintea lui și cei care îi urmau au strigat: „Osana Fiului lui David!” „Binecuvântat este cel ce vine în numele Domnului!” „Osana în cele mai înalte!”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ro" altLang="ko-KR" sz="2600">
                <a:solidFill>
                  <a:schemeClr val="tx1">
                    <a:lumMod val="65000"/>
                    <a:lumOff val="35000"/>
                  </a:schemeClr>
                </a:solidFill>
              </a:rPr>
              <a:t>Când se apropia de Ierusalim, Isus a trimis doi ucenici să spună: „Du-te în sat și vei găsi o măgăriță cu mânzul ei lângă ea. Dezleagă-le și adu-mi-le.”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Doi ucenici au mers în sat și au făcut așa cum le poruncise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Au găsit măgarul. „Domnul are nevoie de ei”. Apoi proprietarul le-a trimis imediat.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s-a așezat pe un măgar și a intrat în Ierusalim. Mulțimile care mergeau înaintea lui și strigau: „Osana Fiului lui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Faptul că Isus a călărit un pui de măgar și că a fost primit de mulțime a fost făcut conform profeției consemnate din Biblie. Dar nimeni nu știa despre asta.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a călărit un mânz de măgar și mulțimile au strigat: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„Osana Fiului lui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Toți au fost profețiți în Biblie.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Isus a trăit prin ascultare,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asa cum a fost scris in Biblie.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Noi, cei care îl urmăm pe Isus, trebuie să ascultăm și noi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Cuvântul lui Dumnezeu temeinic.</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regele nostru vrednic de laudă și slavă.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ro">
                <a:solidFill>
                  <a:schemeClr val="tx1">
                    <a:lumMod val="50000"/>
                    <a:lumOff val="50000"/>
                  </a:schemeClr>
                </a:solidFill>
              </a:rPr>
              <a:t>Nr. 73 Cuvântul lui Dumnezeu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ro" sz="4400"/>
              <a:t>Isus l-a înviat pe Lazăr din morți</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a călărit Isus în Ierusalim?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un mânz de măgar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un pui de cal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un pui de elefant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un copil cămilă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un mânz de măgar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ro" sz="3600"/>
              <a:t>Mulțimile care mergeau înaintea lui și cei care îi urmau au strigat: „Osana Fiului lui David!” „Binecuvântat este cel ce vine în numele Domnului!” „Osana în cele mai înalte!”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83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Casa mea este o casă de rugăciune.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„Este scris”, le-a zis el, „Casa Mea se va numi casă de rugăciune, dar voi faceți din ea o „bătrână de tâlhari”.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intrat în templul din Ierusalim. În templu erau mulți negustori și schimbători de bani.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Isus a răsturnat mesele schimbătorilor de bani și băncile celor care vindeau porumbei. I-a condus pe toți cei care cumpărau și vindeau acolo.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spus supărat: „Este scris: Casa Mea se va numi casă de rugăciune, dar voi faceți din ea o groapă de tâlhari”.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i-a alungat pe negustori din templu și i-a vindecat pe cei bolnavi din templu.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Templul, biserica, este locul de închinare și rugăciune lui Dumnezeu.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Isus a fost supărat pe mulțimea care a transformat-o într-un loc de afaceri.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Pentru ce vii la biserică?</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În biserică, trebuie să-L întâlnești pe Dumnezeu cu închinare și rugăciune.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proprietarul bisericii. Isus este cel care primește închinarea și rugăciunile noastre de la biserică.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ro" sz="3600"/>
              <a:t>Iisus i-a zis: „Eu sunt învierea și viața. Cel ce crede în Mine va trăi, chiar dacă va muri;</a:t>
            </a:r>
            <a:endParaRPr xmlns:a="http://schemas.openxmlformats.org/drawingml/2006/main" altLang="ko-KR" lang="en-US" sz="3600"/>
          </a:p>
          <a:p>
            <a:pPr xmlns:a="http://schemas.openxmlformats.org/drawingml/2006/main" lvl="0">
              <a:defRPr/>
            </a:pPr>
            <a:r xmlns:a="http://schemas.openxmlformats.org/drawingml/2006/main">
              <a:rPr altLang="ko-KR" lang="ro" sz="3600"/>
              <a:t>și oricine trăiește și crede în mine nu va muri niciodată. Crezi asta?"</a:t>
            </a:r>
            <a:endParaRPr xmlns:a="http://schemas.openxmlformats.org/drawingml/2006/main" altLang="ko-KR" lang="en-US" sz="3600"/>
          </a:p>
          <a:p>
            <a:pPr xmlns:a="http://schemas.openxmlformats.org/drawingml/2006/main" lvl="0">
              <a:defRPr/>
            </a:pPr>
            <a:r xmlns:a="http://schemas.openxmlformats.org/drawingml/2006/main">
              <a:rPr altLang="ko-KR" lang="r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Pe cine a alungat Isus din templu?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evrei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Neamuri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Preot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Comercianți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Comercianți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„Este scris”, le-a zis el, „Casa Mea se va numi casă de rugăciune, dar voi faceți din ea o „bătrână de tâlhari”.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84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a spălat picioarele ucenicilor Săi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Acum că eu, Domnul și Învățătorul vostru, v-am spălat picioarele, și voi să vă spălați picioarele unii altora.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avut ultima cina cu ucenicii lui. Isus știa că aceasta era ultima lui masă cu ucenicii Săi.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Iisus a adus deodată apă în lighean și a început să spele picioarele ucenicilor săi unul câte unul.</a:t>
            </a:r>
            <a:r xmlns:a="http://schemas.openxmlformats.org/drawingml/2006/main">
              <a:rPr lang="ro"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a venit rândul lui Petru, Petru a spus: "De ce ne spală Domnul picioarele? Eu nu voi spăla!"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Iisus a răspuns. „Dacă nu-ți spăl picioarele, tu și cu mine nu avem nimic de-a face cu asta. S-ar putea să nu înțelegi bine acum, dar într-o zi vei înțelege.”</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"V-am spălat picioarele pentru a da un exemplu. De acum înainte, spălați-vă picioarele unii altora și deveniți oamenii care se slujesc unii pe alții."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În lume, oamenii de jos îi slujesc pe oameni înalți, dar, dimpotrivă, Isus a spălat picioarele ucenicilor Săi și a renunțat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viata lui pentru noi.</a:t>
            </a:r>
            <a:r xmlns:a="http://schemas.openxmlformats.org/drawingml/2006/main">
              <a:rPr altLang="en-US" lang="ro" sz="3600">
                <a:solidFill>
                  <a:schemeClr val="tx1">
                    <a:lumMod val="65000"/>
                    <a:lumOff val="35000"/>
                  </a:schemeClr>
                </a:solidFill>
              </a:rPr>
              <a:t> </a:t>
            </a:r>
            <a:r xmlns:a="http://schemas.openxmlformats.org/drawingml/2006/main">
              <a:rPr altLang="ko-KR" lang="ro" sz="3600">
                <a:solidFill>
                  <a:schemeClr val="tx1">
                    <a:lumMod val="65000"/>
                    <a:lumOff val="35000"/>
                  </a:schemeClr>
                </a:solidFill>
              </a:rPr>
              <a:t>Dacă suntem ucenici ai lui Isus, ar trebui să ne bucurăm să ne slujim unii altora în locurile de jos, mai degrabă decât să dorim să fim tratați în locurile de sus.</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Într-o zi, vestea a venit lui Isus. „Lazăr este bolnav. Te rog vino repede și vindecă-l”.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mai înalt om, dar a ajuns în cel mai de jos loc și a fost dispus să ne slujească pe toți.</a:t>
            </a:r>
            <a:r xmlns:a="http://schemas.openxmlformats.org/drawingml/2006/main">
              <a:rPr altLang="en-US" lang="ro"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Cine nu L-a lăsat pe Isus să-și spele picioarele?</a:t>
            </a:r>
            <a:r xmlns:a="http://schemas.openxmlformats.org/drawingml/2006/main">
              <a:rPr altLang="en-US" lang="r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Ioan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Toma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Petru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Iuda Iscarioteanul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Petru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Acum că eu, Domnul și Învățătorul vostru, v-am spălat picioarele, și voi să vă spălați picioarele unii altora.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85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se roagă pe deal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Mergând puțin mai departe, a căzut cu fața la pământ și s-a rugat: „Tată, dacă se poate, să fie luat de la mine paharul acesta. Dar nu cum voiesc Eu, ci cum vrei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Matei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cină, Isus s-a dus cu ucenicii săi într-un loc numit Ghetsimani.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Isus le-a spus ucenicilor: „Sufletul meu este copleșit de întristare până la moarte. Rămâneți aici și vegheați cu mine.”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„Tată, dacă este cu putință, să fie luat de la Mine acest pahar. Dar nu așa cum voiesc Eu, ci așa cum vrei tu.” Isus s-a rugat cu seriozitate. Dar ucenicii au căzut într-un somn adânc.</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zis, trezindu-și ucenicii: „Nu ați putut veghea cu Mine o oră? Uite. Iată că vine trădătorul meu să mă aresteze.”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cele din urmă, Isus a urmat oamenii care au venit să-l prindă. Era să murim pentru a plăti pentru păcatele noastre pe cruce, așa cum dorea Dumnezeu.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Dar înainte de venirea lui Isus, a murit.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A fost dureros pentru Isus să moară pentru a plăti pentru păcatele noastre de pe cruce, dar a fost complet ascultător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pentru că a fost voia lui Dumnezeu.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Mai întâi trebuie să sperăm că voia lui Dumnezeu se va împlini mai degrabă decât a mea în viața noastră.</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r xmlns:a="http://schemas.openxmlformats.org/drawingml/2006/main">
              <a:rPr lang="ro" altLang="en-US" sz="3600">
                <a:solidFill>
                  <a:srgbClr val="0070c0"/>
                </a:solidFill>
              </a:rPr>
              <a:t> </a:t>
            </a:r>
            <a:r xmlns:a="http://schemas.openxmlformats.org/drawingml/2006/main">
              <a:rPr lang="ro" altLang="ko-KR" sz="3600">
                <a:solidFill>
                  <a:srgbClr val="0070c0"/>
                </a:solidFill>
              </a:rPr>
              <a:t>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fără păcat în această țară pentru că urmează pe deplin voia lui Dumnezeu.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Unde S-a rugat Isus înainte de a fi arestat?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În templul Ierusalimului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Ghetsimani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Camera de sus a lui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Lacul Galileea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② </a:t>
            </a:r>
            <a:r xmlns:a="http://schemas.openxmlformats.org/drawingml/2006/main">
              <a:rPr lang="ro" altLang="ko-KR" sz="2800">
                <a:solidFill>
                  <a:srgbClr val="ff0000"/>
                </a:solidFill>
              </a:rPr>
              <a:t>Ghetsimani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ro" altLang="ko-KR" sz="3600"/>
              <a:t>Mergând puțin mai departe, a căzut cu fața la pământ și s-a rugat: „Tată, dacă se poate, să fie luat de la mine paharul acesta. Dar nu cum voiesc Eu, ci cum vrei Tu”.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Matei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a murit pe cruce.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Isus a strigat cu glas tare: „Tată, în mâinile Tale îmi încredințez duhul”. După ce a spus acestea, a dat ultima suflare.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23:</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prins de soldații romani, purta o coroană de spini în cap, a fost batjocorit, a purtat crucea și a fost condus afară pentru a fi executat pe deal.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Apoi, Isus a fost răstignit pe cruce împreună cu doi criminali. Oamenii stăteau cu ochii pe el, iar conducătorii chiar l-au batjocorit.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„Tată, iartă-i, căci nu știu ce fac.” Isus S-a rugat pentru cei care l-au ucis.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spus: „S-a sfârşit!” Și El și-a plecat capul și și-a dat duhul.</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Sora lui Lazăr i-a spus lui Isus care a venit târziu: „Iisuse, dacă ai fi fost aici, fratele meu nu ar fi murit”.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acel moment, perdeaua templului s-a rupt în două de sus în jos. Pământul s-a cutremurat și stâncile s-au despicat. Când ostașii care L-au răstignit pe Isus au văzut aceasta, s-au înspăimântat și au strigat: „Cu siguranță era Fiul lui Dumnezeu!”.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Isus fără păcat a suferit și a murit în numele nostru și a plătit pentru păcatele noastre.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Prin urmare, nu trebuie să plătim pentru noi înșine.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Am fost mântuiți datorită lui Isus.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Nu trebuie să uităm asta nicio clipă.</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Mântuitorul care ne-a mântuit murind pentru păcatele noastre pe cruce.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Cu cine a fost răstignit Isus?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Discipoli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Femei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Preoți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Criminalii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Criminalii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Isus a strigat cu glas tare: „Tată, în mâinile Tale îmi încredințez duhul”. După ce a spus acestea, a dat ultima suflare.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Luke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23:</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Mormântul Gol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La acestea, ea s-a întors și L-a văzut pe Isus stând acolo, dar nu și-a dat seama că era 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Maria Magdalena a mers la mormânt să-l vadă pe Isus mort. Dar, ușa de piatră a mormântului era deschisă.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Nu era niciun trup al lui Isus în mormânt. Maria a crezut că cineva a furat cadavrul lui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Îngerul a apărut și a întrebat. "De ce plângi?" Maria a răspuns: „Cineva a furat trupul lui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Isus a spus: „Luați poarta de piatră a mormântului”. Isus a poruncit: „Ieși afară, Lazăr”.</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Și când ea s-a întors, a fost Isus care s-a întors viu. Dar Maria nu L-a recunoscut pe Isus. Ea nu credea că Isus va reveni la viață.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„Maria...” Numai când Isus a sunat, Maria l-a recunoscut. „Doamne, cu adevărat ai revenit la viață.” Isus a înviat la trei zile după moartea 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ro" altLang="ko-KR" sz="3300">
                <a:solidFill>
                  <a:schemeClr val="tx1">
                    <a:lumMod val="65000"/>
                    <a:lumOff val="35000"/>
                  </a:schemeClr>
                </a:solidFill>
              </a:rPr>
              <a:t>Nimeni pe lume nu este mort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si din nou viu.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Dar singurul, Isus, care a înviat din moarte, este încă în viață.</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Biblia spune că cei care cred în Isus revin și ei la viață</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ca Isus.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Deci nu trebuie să ne pierdem speranța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ro" altLang="ko-KR" sz="3300">
                <a:solidFill>
                  <a:schemeClr val="tx1">
                    <a:lumMod val="65000"/>
                    <a:lumOff val="35000"/>
                  </a:schemeClr>
                </a:solidFill>
              </a:rPr>
              <a:t>pentru viata vesnica.</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Domnul biruinței care a biruit moartea și a revenit la viață.</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La ce s-a gândit Maria când a văzut că nu era Isus în mormânt?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Isus a înviat!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Acesta nu este mormântul lui Isus!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Cineva a furat cadavrul lui Isus!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Ucenicii au cumpărat trupul mort al lui Isus!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Cineva a furat cadavrul lui Isus!</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La acestea, ea s-a întors și L-a văzut pe Isus stând acolo, dar nu și-a dat seama că era 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Ioan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88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care s-a înălțat la cer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După ce a spus acestea, a fost luat chiar de ochii lor și un nor l-a ascuns de ochii lor.</a:t>
            </a:r>
            <a:r xmlns:a="http://schemas.openxmlformats.org/drawingml/2006/main">
              <a:rPr lang="r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Ucenicii, care nu știau că Isus a înviat, au fost cuprinsi de frică și dezamăgire.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Iisus cel înviat a venit și a stat printre ei, le-a arătat mâinile și coasta Lui și le-a spus: „Nu vă mai îndoiți și credeți”.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Apoi, în mod surprinzător, la trei zile după moartea sa, Lazăr a plecat. Oamenii au fost încântați să vadă acest lucru și L-au lăudat pe Dumnezeu.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Apoi, Isus a spus că se va întoarce la Tatăl Său, Dumnezeu și a promis că va trimite Duhul Sfânt.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Și Isus a poruncit ucenicilor Săi să-I fie martori până la sfârșitul lumii, să propovăduiască Evanghelia și să învețe Cuvântul.</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După ce a îndeplinit toate misiunile pe acest pământ, Isus s-a suit la cer în fața ucenicilor săi. Și ne-a promis că se va întoarce pe această țară într-o zi.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Isus le-a ordonat discipolilor săi să propovăduiască Evanghelia până la marginile pământului înainte de a se înălța la cer.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Biserica este un grup de ucenici ai lui Isus.</a:t>
            </a:r>
            <a:r xmlns:a="http://schemas.openxmlformats.org/drawingml/2006/main">
              <a:rPr lang="ro" altLang="en-US" sz="3600">
                <a:solidFill>
                  <a:schemeClr val="tx1">
                    <a:lumMod val="65000"/>
                    <a:lumOff val="35000"/>
                  </a:schemeClr>
                </a:solidFill>
              </a:rPr>
              <a:t> </a:t>
            </a:r>
            <a:r xmlns:a="http://schemas.openxmlformats.org/drawingml/2006/main">
              <a:rPr lang="ro" altLang="ko-KR" sz="3600">
                <a:solidFill>
                  <a:schemeClr val="tx1">
                    <a:lumMod val="65000"/>
                    <a:lumOff val="35000"/>
                  </a:schemeClr>
                </a:solidFill>
              </a:rPr>
              <a:t>Ca ucenici ai lui Isus, trebuie să predicăm Evanghelia peste tot. Și trebuie să fim martori ai lui Isus.</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încă în viață, așezat de partea dreaptă a lui Dumnezeu și El se va întoarce pe pământ așa cum a promis.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le-a arătat Isus cel înviat discipolilor săi?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Urme de unghii pe mâini și picioare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Spin semne oh cap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Urme de bici pe spate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Vânătăi pe față</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① </a:t>
            </a:r>
            <a:r xmlns:a="http://schemas.openxmlformats.org/drawingml/2006/main">
              <a:rPr lang="ro" altLang="ko-KR" sz="2800">
                <a:solidFill>
                  <a:srgbClr val="ff0000"/>
                </a:solidFill>
              </a:rPr>
              <a:t>Urme de unghii pe mâini și picioare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După ce a spus acestea, a fost luat chiar de ochii lor și un nor l-a ascuns de ochii lor.</a:t>
            </a:r>
            <a:r xmlns:a="http://schemas.openxmlformats.org/drawingml/2006/main">
              <a:rPr lang="r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Duhul Sfânt a venit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Toți au fost umpluți de Duhul Sfânt și au început să vorbească în alte limbi, pe măsură ce Duhul le-a îngăduit.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Ucenicii erau în Ierusalim, așa cum a spus Isus. Când a venit ziua Cincizecimii, toți erau împreună într-un singur loc.</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l-a readus la viață pe Lazăr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prin cuvântul lui.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murim într-o zi, dar trebuie să fim înviați pentru că credem în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fii un creștin care trăiește cu speranța învierii.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Deodată a venit un sunet ca suflarea unui vânt violent și a umplut toată casa în care stăteau.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Și apoi a fost o limbă de foc pe capul fiecăruia și apoi toți au fost umpluți de Duhul Sfânt și au început să vorbească în alte limbi.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Când toată lumea a fost surprinsă, Petru a început să le predice despre Isus și despre Evanghelie.</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Oamenii au ascultat Evanghelia, s-au pocăit și s-au botezat. Peste 3.000 de oameni au fost botezați în acea zi.</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Isus a trimis Duhul Sfânt ucenicilor Săi.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Duhul Sfânt i-a dat lui Petru înțelepciune și putere pentru a predica Evanghelia.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Duhul Sfânt este în inimile tuturor celor care cred în Isus.</a:t>
            </a:r>
            <a:r xmlns:a="http://schemas.openxmlformats.org/drawingml/2006/main">
              <a:rPr lang="ro" altLang="en-US" sz="3200">
                <a:solidFill>
                  <a:schemeClr val="tx1">
                    <a:lumMod val="65000"/>
                    <a:lumOff val="35000"/>
                  </a:schemeClr>
                </a:solidFill>
              </a:rPr>
              <a:t> </a:t>
            </a:r>
            <a:r xmlns:a="http://schemas.openxmlformats.org/drawingml/2006/main">
              <a:rPr lang="ro" altLang="ko-KR" sz="3200">
                <a:solidFill>
                  <a:schemeClr val="tx1">
                    <a:lumMod val="65000"/>
                    <a:lumOff val="35000"/>
                  </a:schemeClr>
                </a:solidFill>
              </a:rPr>
              <a:t>Nu uitați că Duhul Sfânt este cel care ne dă înțelepciune și curaj să propovăduim Evanghelia, așa cum i-a dat lui Petru înțelepciune și putere.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trimite Duhul Sfânt tuturor celor care cred în El pentru a ne ajuta.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au auzit ei când a venit Duhul Sfânt?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sunet de trompetă</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tunet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suflarea unui vânt violent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sunetul rugăciunilor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suflarea unui vânt violent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Toți au fost umpluți de Duhul Sfânt și au început să vorbească în alte limbi, pe măsură ce Duhul le-a îngăduit.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Filip a spus Evanghelia etiopianului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Atunci Filip a început chiar cu acel pasaj al Scripturii și i-a spus vestea bună despre 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8:</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ro" sz="4000"/>
              <a:t>Căci acest fiu al meu era mort și a înviat din nou; s-a pierdut şi este găsit.' Așa că au început să sărbătorească.</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stăpânul vieții care readuce morții.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Într-o zi, un înger al Domnului i-a spus lui Filip, care credea în Isus: „Du-te spre sud, pe drumul deșert”.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ro" altLang="ko-KR" sz="3100">
                <a:solidFill>
                  <a:schemeClr val="tx1">
                    <a:lumMod val="65000"/>
                    <a:lumOff val="35000"/>
                  </a:schemeClr>
                </a:solidFill>
              </a:rPr>
              <a:t>A pornit spre deșertul sudic, așa cum a spus îngerul. Se întreba de ce l-a trimis îngerul </a:t>
            </a:r>
            <a:r xmlns:a="http://schemas.openxmlformats.org/drawingml/2006/main">
              <a:rPr lang="ro"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vremea aceea, eunucul care era responsabil cu banii pentru țara Etiopiei, se afla în căruță, citind scrierile profetului Isaia. Philip s-a apropiat și a întrebat. „Înțelegi ce citești?”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„Cum pot să înțeleg”, a spus el, „dacă nu îmi explică cineva?” Filip a început chiar cu acel pasaj al Scripturii și i-a spus vestea bună despre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ce etiopianul L-a primit pe Isus, s-a întors fericit în țara sa. Filip a mulțumit Duhului Sfânt că l-a condus acolo.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Filip nu putea înțelege pe deplin, dar a ascultat de porunca Duhului Sfânt. Așa că a putut predica Evanghelia etiopianului.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Uneori suntem într-o situație pe care nu o putem înțelege.</a:t>
            </a:r>
            <a:r xmlns:a="http://schemas.openxmlformats.org/drawingml/2006/main">
              <a:rPr lang="ro" altLang="en-US" sz="3200">
                <a:solidFill>
                  <a:schemeClr val="tx1">
                    <a:lumMod val="65000"/>
                    <a:lumOff val="35000"/>
                  </a:schemeClr>
                </a:solidFill>
              </a:rPr>
              <a:t> </a:t>
            </a:r>
            <a:r xmlns:a="http://schemas.openxmlformats.org/drawingml/2006/main">
              <a:rPr lang="ro" altLang="ko-KR" sz="3200">
                <a:solidFill>
                  <a:schemeClr val="tx1">
                    <a:lumMod val="65000"/>
                    <a:lumOff val="35000"/>
                  </a:schemeClr>
                </a:solidFill>
              </a:rPr>
              <a:t>Dar dacă te încrezi în Dumnezeu și îi asculți în Duhul Sfânt chiar și în acel moment, poți fi și un om al credinței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care propovăduiesc Evanghelia.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conduce relația cu care ar trebui să ne întâlnim.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Care a fost eunucul etiopian pe care l-a întâlnit Filip?</a:t>
            </a:r>
            <a:r xmlns:a="http://schemas.openxmlformats.org/drawingml/2006/main">
              <a:rPr lang="ro"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Era șeful armatei.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Era un bucătar al țării sale.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El</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a fost</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în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încărca</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de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a lui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a tarii</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bani.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El controla cultul țării.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Era responsabil de banii țării sale.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Atunci Filip a început chiar cu acel pasaj al Scripturii și i-a spus vestea bună despre Isus.</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8:</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91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Saul Îl întâlnește pe Isus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Câte zile au trecut de când Lazăr a murit când a venit Isus?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o zi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două zile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trei zile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patru zile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③ </a:t>
            </a:r>
            <a:r xmlns:a="http://schemas.openxmlformats.org/drawingml/2006/main">
              <a:rPr altLang="ko-KR" lang="ro" sz="2800">
                <a:solidFill>
                  <a:srgbClr val="ff0000"/>
                </a:solidFill>
              </a:rPr>
              <a:t>trei zile</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 căzut la pământ și a auzit un glas care-i zicea: „Saule, Saule, de ce mă prigonești?”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 fost un om pe nume Saul care i-a urât pe cei care credeau în Isus și el a urât biserica.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Saul L-a urât atât de mult pe Isus încât a mers la Damasc să-i aresteze pe creștini.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timp ce se apropia de Damasc în călătoria sa, deodată o lumină din cer a strălucit în jurul lui. A auzit un glas: „Saule, Saul, de ce mă prigonești?”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„Cine ești Tu, Doamne?” a întrebat Saul. „Eu sunt Isus, pe care îl prigonești.” Saul a fost surprins că Isus era în viață. El a crezut că Isus a murit.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Saul, care l-a întâlnit pe Isus, a devenit un om nou. Așa că a devenit apostolul Pavel, care a muncit din greu pentru a predica Evanghelia neamurilor și a scris multe cărți biblice.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Saul a fost un om care a persecutat biserica, dar Dumnezeu l-a numit apostol.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Saul, care l-a întâlnit pe Isus, a trăit o viață complet diferită decât înainte.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Ce schimbări ai făcut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de când l-ai cunoscut pe Isus?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Cei care îl întâlnesc pe Isus trebuie să trăiască o viață diferită decât oricând înainte.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cel care iartă oamenii răi ca Saul și îi cheamă și îi pune ca lucrători.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De ce s-a dus Saul la Damasc?</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Pentru a aresta creștinii.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Să fac o călătorie.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A avea o închinare.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Pentru a predica Evanghelia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① </a:t>
            </a:r>
            <a:r xmlns:a="http://schemas.openxmlformats.org/drawingml/2006/main">
              <a:rPr lang="ro" altLang="ko-KR" sz="2800">
                <a:solidFill>
                  <a:srgbClr val="ff0000"/>
                </a:solidFill>
              </a:rPr>
              <a:t>Pentru a aresta creștinii.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ro" altLang="ko-KR" sz="3600"/>
              <a:t>A căzut la pământ și a auzit un glas care-i zicea: „Saule, Saule, de ce mă prigonești?”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ro" sz="3600"/>
              <a:t>Iisus i-a zis: „Eu sunt învierea și viața. Cel ce crede în Mine va trăi, chiar dacă va muri;</a:t>
            </a:r>
            <a:endParaRPr xmlns:a="http://schemas.openxmlformats.org/drawingml/2006/main" altLang="ko-KR" lang="en-US" sz="3600"/>
          </a:p>
          <a:p>
            <a:pPr xmlns:a="http://schemas.openxmlformats.org/drawingml/2006/main" lvl="0">
              <a:defRPr/>
            </a:pPr>
            <a:r xmlns:a="http://schemas.openxmlformats.org/drawingml/2006/main">
              <a:rPr altLang="ko-KR" lang="ro" sz="3600"/>
              <a:t>și oricine trăiește și crede în mine nu va muri niciodată. Crezi asta?"</a:t>
            </a:r>
            <a:endParaRPr xmlns:a="http://schemas.openxmlformats.org/drawingml/2006/main" altLang="ko-KR" lang="en-US" sz="3600"/>
          </a:p>
          <a:p>
            <a:pPr xmlns:a="http://schemas.openxmlformats.org/drawingml/2006/main" lvl="0">
              <a:defRPr/>
            </a:pPr>
            <a:r xmlns:a="http://schemas.openxmlformats.org/drawingml/2006/main">
              <a:rPr altLang="ko-KR" lang="ro"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Ioan</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11:</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92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Bunul prieten al lui Paul,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Dar Barnaba l-a luat și l-a adus la apostoli. El le-a povestit cum Saul în călătoria lui l-a văzut pe Domnul și că Domnul i-a vorbit și cum în Damasc predicase fără teamă în numele lui Isus.</a:t>
            </a:r>
            <a:r xmlns:a="http://schemas.openxmlformats.org/drawingml/2006/main">
              <a:rPr lang="r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ce Pavel L-a întâlnit pe Isus, a vrut să-i întâlnească pe discipolii lui Isus.</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Dar ucenicilor lui Isus le era frică de Pavel. Pentru că nu știau că, după ce Pavel l-a întâlnit pe Isus, a devenit credincios în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Barnaba l-a ajutat pe Pavel. „L-a întâlnit cu adevărat pe Isus și s-a schimbat complet!”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„L-am văzut și pe Pavel predicând la Damasc, unde s-a dus să-i aresteze pe creștini!” Ucenicii s-au împrietenit cu Pavel cu ușurință.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După aceea, Barnaba și Pavel au devenit prieteni buni și au călătorit în jurul lumii pentru a predica împreună Evanghelia.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Pavel, care a persecutat biserica, L-a întâlnit pe Isus și a devenit un om nou, dar oamenii nu l-au crezut.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Dar Dumnezeu l-a pregătit pe Barnaba și l-a făcut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un bun coleg de muncă pentru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La fel ca Pavel și Barnaba, ar trebui să fim buni prieteni ai credinței și să ne ajutăm unii pe alții.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ne trimite un prieten care ne poate ajuta atunci când avem probleme.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Cine l-a ajutat pe Pavel și s-a împrietenit când avea necazuri?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Petru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Ioan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Filip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74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Schimbarea la Față a lui Isus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ro" altLang="ko-KR" sz="3600"/>
              <a:t>Dar Barnaba l-a luat și l-a adus la apostoli. El le-a povestit cum Saul în călătoria lui l-a văzut pe Domnul și că Domnul i-a vorbit și cum în Damasc predicase fără teamă în numele lui Isus.</a:t>
            </a:r>
            <a:r xmlns:a="http://schemas.openxmlformats.org/drawingml/2006/main">
              <a:rPr lang="ro"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93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Dorcas, care a revenit la viață.</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Petru i-a trimis pe toți afară din cameră; apoi s-a pus în genunchi și s-a rugat. Întorcându-se spre femeia moartă, el a spus: „Tabitha, scoală-te”. Ea a deschis ochii și, văzându-l pe Peter, s-a ridicat.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Era un discipol pe nume Dorcas, care făcea mereu bine și îi ajuta pe cei săraci.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Cam în vremea aceea s-a îmbolnăvit și a murit. Vecinii ei au fost foarte triști și l-au adus pe Peter înapoi.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a venit Petru, toți cei care fuseseră ajutați de ea plângeau, arătând hainele pe care le primise în dar.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Petru i-a trimis pe toți afară din cameră; apoi s-a pus în genunchi și s-a rugat.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„Dorcas, ridică-te!”, a spus Peter. Ea a deschis ochii și s-a ridicat, văzându-l pe Peter. Văzând aceasta, toată lumea s-a bucurat și mulți oameni din acel sat au crezut în Isus.</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Petru a fost un discipol al lui Isus și a fost capabil să facă ceea ce a făcut Isus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când era pe acest pământ.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000">
                <a:solidFill>
                  <a:schemeClr val="tx1">
                    <a:lumMod val="65000"/>
                    <a:lumOff val="35000"/>
                  </a:schemeClr>
                </a:solidFill>
              </a:rPr>
              <a:t>Isus le-a spus discipolilor săi că vor face același lucru pe care l-a făcut el.</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ro" altLang="ko-KR" sz="3000">
                <a:solidFill>
                  <a:schemeClr val="tx1">
                    <a:lumMod val="65000"/>
                    <a:lumOff val="35000"/>
                  </a:schemeClr>
                </a:solidFill>
              </a:rPr>
              <a:t>Suntem ucenici ai lui Isus.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ro" altLang="ko-KR" sz="3000">
                <a:solidFill>
                  <a:schemeClr val="tx1">
                    <a:lumMod val="65000"/>
                    <a:lumOff val="35000"/>
                  </a:schemeClr>
                </a:solidFill>
              </a:rPr>
              <a:t>Trebuie să învățăm și să ne amintim ce a făcut Isus în această țară și să facem aceleași lucruri ca și Isus.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le dă ucenicilor săi putere pentru ca ei să poată predica Evanghelia.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Acolo a fost transfigurat înaintea lor. Fața lui strălucea ca soarele, iar hainele lui au devenit albe ca lumina.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17:</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Când Petru a venit la Dorcas, oamenii erau triști și ce i-au arătat?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Hainele pe care le făcuse Dorcas.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Mesele pe care le făcuse Dorcas.</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fiul lui Dorcas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Scrisoarea lui Dorcas.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① </a:t>
            </a:r>
            <a:r xmlns:a="http://schemas.openxmlformats.org/drawingml/2006/main">
              <a:rPr lang="ro" altLang="ko-KR" sz="2800">
                <a:solidFill>
                  <a:srgbClr val="ff0000"/>
                </a:solidFill>
              </a:rPr>
              <a:t>Hainele pe care le făcuse Dorcas.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Petru i-a trimis pe toți afară din cameră; apoi s-a pus în genunchi și s-a rugat. Întorcându-se spre femeia moartă, el a spus: „Tabitha, scoală-te”. Ea a deschis ochii și, văzându-l pe Peter, s-a ridicat.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9:</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94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Corneliu, un neam mântuit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Credincioșii tăiați împrejur care veniseră cu Petru erau uimiți că darul Duhului Sfânt fusese revărsat chiar și asupra neamurilor.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Fapte 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ro" altLang="ko-KR" sz="2500">
                <a:solidFill>
                  <a:schemeClr val="tx1">
                    <a:lumMod val="65000"/>
                    <a:lumOff val="35000"/>
                  </a:schemeClr>
                </a:solidFill>
              </a:rPr>
              <a:t>La Cezareea era un om pe nume Corneliu, centurion în ceea ce era cunoscut sub numele de Regimentul Italian.</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ro" altLang="ko-KR" sz="2500">
                <a:solidFill>
                  <a:schemeClr val="tx1">
                    <a:lumMod val="65000"/>
                    <a:lumOff val="35000"/>
                  </a:schemeClr>
                </a:solidFill>
              </a:rPr>
              <a:t>El și toată familia lui erau evlavioși și temători de Dumnezeu; dădea cu generozitate celor aflați în nevoie și se ruga lui Dumnezeu în mod regulat.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Într-o zi, Corneliu a auzit glasul lui Dumnezeu în timp ce se ruga. „Trimite oameni să fie un bărbat pe nume Petru.”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ro" altLang="ko-KR" sz="2400">
                <a:solidFill>
                  <a:schemeClr val="tx1">
                    <a:lumMod val="65000"/>
                    <a:lumOff val="35000"/>
                  </a:schemeClr>
                </a:solidFill>
              </a:rPr>
              <a:t>În acel moment, Petru a văzut și el o viziune în rugăciune. Dumnezeu i-a dat animale din ceruri pe care evreii nu le puteau mânca și i-a poruncit să mănânce.</a:t>
            </a:r>
            <a:r xmlns:a="http://schemas.openxmlformats.org/drawingml/2006/main">
              <a:rPr lang="ro" altLang="en-US" sz="2400">
                <a:solidFill>
                  <a:schemeClr val="tx1">
                    <a:lumMod val="65000"/>
                    <a:lumOff val="35000"/>
                  </a:schemeClr>
                </a:solidFill>
              </a:rPr>
              <a:t> </a:t>
            </a:r>
            <a:r xmlns:a="http://schemas.openxmlformats.org/drawingml/2006/main">
              <a:rPr lang="ro" altLang="ko-KR" sz="2400">
                <a:solidFill>
                  <a:schemeClr val="tx1">
                    <a:lumMod val="65000"/>
                    <a:lumOff val="35000"/>
                  </a:schemeClr>
                </a:solidFill>
              </a:rPr>
              <a:t>„Nu numiți nimic necurat din ceea ce Dumnezeu a curățat.”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 cele din urmă, Petru i-a urmat pe oamenii pe care îi trimisese Corneliu și s-a dus la casa lui Corneliu.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ro" altLang="ko-KR" sz="2400">
                <a:solidFill>
                  <a:schemeClr val="tx1">
                    <a:lumMod val="65000"/>
                    <a:lumOff val="35000"/>
                  </a:schemeClr>
                </a:solidFill>
              </a:rPr>
              <a:t>Petru le-a predicat pe Isus și Evanghelia lui Corneliu și familiei sale. Apoi Duhul Sfânt a coborât peste ei. Și-a dat seama uitându-se la asta; „Chiar și neamurile pot fi mântuiți dacă cred în Isus!”</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ro" altLang="ko-KR" sz="3400">
                <a:solidFill>
                  <a:schemeClr val="tx1">
                    <a:lumMod val="65000"/>
                    <a:lumOff val="35000"/>
                  </a:schemeClr>
                </a:solidFill>
              </a:rPr>
              <a:t>Petru credea că numai evreii pot crede în Isus și pot fi mântuiți.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ro" altLang="ko-KR" sz="3400">
                <a:solidFill>
                  <a:schemeClr val="tx1">
                    <a:lumMod val="65000"/>
                    <a:lumOff val="35000"/>
                  </a:schemeClr>
                </a:solidFill>
              </a:rPr>
              <a:t>Dar Evanghelia lui Dumnezeu nu face nicio discriminare între toți oamenii lumii.</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ro" altLang="ko-KR" sz="3400">
                <a:solidFill>
                  <a:schemeClr val="tx1">
                    <a:lumMod val="65000"/>
                    <a:lumOff val="35000"/>
                  </a:schemeClr>
                </a:solidFill>
              </a:rPr>
              <a:t>Trebuie să propovăduim Evanghelia tuturor din lume, ca să poată fi mântuiți.</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luat cu el pe Petru, Iacov și Ioan și i-a dus singuri pe un munte înalt.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dă mântuire tuturor celor care cred în El, indiferent de naționalitate sau statut.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solidFill>
                  <a:srgbClr val="ff0000"/>
                </a:solidFill>
              </a:rPr>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viziune a văzut Petru în timp ce se ruga?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Isus coborând din ceruri.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Biblia care se coboară din cer.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Îngerii coborând din cer.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Animalele pe care evreii nu le pot mânca au coborât din cer.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Animalele pe care evreii nu le pot mânca au coborât din cer.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Credincioșii tăiați împrejur care veniseră cu Petru erau uimiți că darul Duhului Sfânt fusese revărsat chiar și asupra neamurilor.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Fapte 10:</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95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Cântând Imnuri</a:t>
            </a:r>
            <a:endParaRPr xmlns:a="http://schemas.openxmlformats.org/drawingml/2006/main" lang="en-US" altLang="ko-KR" sz="4000"/>
          </a:p>
          <a:p>
            <a:pPr xmlns:a="http://schemas.openxmlformats.org/drawingml/2006/main" algn="ctr">
              <a:defRPr/>
            </a:pPr>
            <a:r xmlns:a="http://schemas.openxmlformats.org/drawingml/2006/main">
              <a:rPr lang="ro" altLang="ko-KR" sz="4000"/>
              <a:t>chiar și în închisoare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Pe la miezul nopții, Pavel și Sila se rugau și cântau imnuri către Dumnezeu, iar ceilalți prizonieri îi ascultau.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și Sila au făcut tot posibilul pentru a predica Evanghelia în Filip. Dar oamenii care urau asta i-au bătut pe Pavel și pe Sila și i-au băgat în închisoare.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și Sila s-au rugat și L-au lăudat pe Dumnezeu chiar și în închisoare. Toți cei din închisoare au ascultat asta.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Apoi, deodată, a avut loc un cutremur atât de mare încât s-au deschis toate ușile închisorii. Temnicerul era foarte îngrijorat pentru că credea că prizonierii au scăpat.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Paul a strigat: „Nu-ți face griji! Suntem cu toții aici!” „Domnule, ce trebuie să fac ca să fiu mântuit?” a întrebat temnicerul.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"Crede în Domnul Isus. Atunci tu și familia ta veți fi mântuiți!" La ceasul acela al nopții temnicerul i-a luat și le-a spălat rănile; apoi imediat el şi toată familia lui au fost botezaţi.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Acolo a fost transfigurat înaintea lor. Fața lui strălucea ca soarele, iar hainele lui au devenit albe ca lumina.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ro" altLang="ko-KR" sz="2900">
                <a:solidFill>
                  <a:schemeClr val="tx1">
                    <a:lumMod val="65000"/>
                    <a:lumOff val="35000"/>
                  </a:schemeClr>
                </a:solidFill>
              </a:rPr>
              <a:t>Pavel și Sila nu au fost dezamăgiți și s-au rugat și lăudați,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chiar dacă au fost bătuţi până la moarte.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Apoi Dumnezeu a deschis ușa închisorii și le-a dat șansa de a predica Evanghelia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temnicerului și familiei lui.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Sunt momente când avem probleme și noi.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Și dacă nu te dezamăgi și treci la rugăciune și laude, Dumnezeu te va mântui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ro" altLang="ko-KR" sz="2900">
                <a:solidFill>
                  <a:schemeClr val="tx1">
                    <a:lumMod val="65000"/>
                    <a:lumOff val="35000"/>
                  </a:schemeClr>
                </a:solidFill>
              </a:rPr>
              <a:t>într-un mod uimitor.</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îmi dă puterea de a depăși toate dificultățile și greutățile.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au făcut Pavel și Sila în închisoare?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Plângeau.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Au implorat pentru viața lor.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Au fost dezamăgiți.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S-au rugat și au cântat imnuri.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S-au rugat și au cântat imnuri.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Pe la miezul nopții, Pavel și Sila se rugau și cântau imnuri către Dumnezeu, iar ceilalți prizonieri îi ascultau.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Pavel a predicat Evanghelia Regelui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Pavel a răspuns: „De scurtă vreme sau lungă – Mă rog lui Dumnezeu ca nu numai Tu, ci toți cei care mă ascultă astăzi să devii ceea ce sunt eu, cu excepția acestor lanțuri”.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a predicat Evanghelia și în cele din urmă a devenit prizonier în Ierusalim. Regele Agripa a întrebat despre păcatele prizonierului Pavel.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„Ai permisiunea să vorbești în numele tău!” Agripa i-a dat lui Pavel un timp pentru a-și începe apărarea.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a folosit ocazia pentru a predica Evanghelia. „O, rege, sper că poți deveni ca mine, cu excepția acestor lanțuri!”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Regele nu a găsit păcat în Pavel. Pavel a vrut să meargă la Roma și să predice Evanghelia împăratului.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Chiar atunci s-au arătat înaintea lor Moise și Ilie, vorbind cu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 cele din urmă, Pavel a făcut apel la împăratul roman. Ca prizonier, Pavel s-a urcat pe o barcă pentru a merge la împăratul Romei.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Pavel a fost prizonier, dar a predicat Evanghelia cu mândrie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înaintea regelui propriului său proces.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Pentru că nu i-a fost rușine de Evanghelie și a crezut că este un adevăr mândru.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Trebuie să fim capabili să predicăm cu încredere și curaj Evanghelia lui Isus pe oricine întâlnim.</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mult mai înalt decât cel mai înalt om din lume.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 făcut Pavel când împăratul procesului lui Pavel i-a dat ocazia să vorbească?</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El a propovăduit Evanghelia lui Isus.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A acuzat o persoană rea.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A cerut eliberarea lui.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S-a rugat și a cântat imnuri.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① </a:t>
            </a:r>
            <a:r xmlns:a="http://schemas.openxmlformats.org/drawingml/2006/main">
              <a:rPr lang="ro" altLang="ko-KR" sz="2800">
                <a:solidFill>
                  <a:srgbClr val="ff0000"/>
                </a:solidFill>
              </a:rPr>
              <a:t>El a propovăduit Evanghelia lui Isus.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ro" altLang="ko-KR" sz="3600"/>
              <a:t>Pavel a răspuns: „De scurtă vreme sau lungă – Mă rog lui Dumnezeu ca nu numai Tu, ci toți cei care mă ascultă astăzi să devii ceea ce sunt eu, cu excepția acestor lanțuri”.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26:</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Nava se scufundă!</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și a zis: „Nu te teme, Pavel. Trebuie să fii judecat înaintea Cezarului; și Dumnezeu ți-a dat cu bunăvoință viețile tuturor celor care navighează cu tine.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27:</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Pavel a fost dus la Roma cu vaporul împreună cu ceilalți prizonieri.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Cu toate acestea, nava era în pericol de a se scufunda din cauza taifunului. Toată lumea tremura de frică.</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s-a rugat lui Dumnezeu și le-a spus oamenilor. "Nu-ți fie frică. Dumnezeu a spus că nimeni nu va muri."</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Un glas din nor a spus: „Acesta este Fiul Meu, pe care-L iubesc; cu el sunt multumit. Ascultă-l!"</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Nava s-a scufundat, dar, după cum a spus Pavel, toți oamenii au putut ateriza pe insulă fără nicio moarte.</a:t>
            </a:r>
            <a:r xmlns:a="http://schemas.openxmlformats.org/drawingml/2006/main">
              <a:rPr lang="ro"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Pavel L-a predicat pe Isus pe insulă și a dat slavă lui Dumnezeu.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Pavel s-a rugat, i-a încurajat pe alții, chiar și în vremuri de criză, când nava era pe cale să se scufunde.</a:t>
            </a:r>
            <a:r xmlns:a="http://schemas.openxmlformats.org/drawingml/2006/main">
              <a:rPr lang="ro" altLang="en-US" sz="3200">
                <a:solidFill>
                  <a:schemeClr val="tx1">
                    <a:lumMod val="65000"/>
                    <a:lumOff val="35000"/>
                  </a:schemeClr>
                </a:solidFill>
              </a:rPr>
              <a:t> </a:t>
            </a:r>
            <a:r xmlns:a="http://schemas.openxmlformats.org/drawingml/2006/main">
              <a:rPr lang="ro" altLang="ko-KR" sz="3200">
                <a:solidFill>
                  <a:schemeClr val="tx1">
                    <a:lumMod val="65000"/>
                    <a:lumOff val="35000"/>
                  </a:schemeClr>
                </a:solidFill>
              </a:rPr>
              <a:t>În cele din urmă, toți au fost mântuiți,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exact cum a spus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Poporul lui Dumnezeu este responsabil pentru transmiterea voii lui Dumnezeu lumii prin rugăciune și pentru vestea bună a mântuirii lui Dumnezeu.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este proprietarul întregii vieți din lume. Nimic nu moare fără permisiunea lui.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Ce a făcut Paul când nava a întâlnit taifunul?</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A plâns.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A sărit în mare.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A luptat împotriva pilotului.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S-a rugat lui Dumnezeu.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S-a rugat lui Dumnezeu.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ro" altLang="ko-KR" sz="3600"/>
              <a:t>și a zis: „Nu te teme, Pavel. Trebuie să fii judecat înaintea Cezarului; și Dumnezeu ți-a dat cu bunăvoință viețile tuturor celor care navighează cu tine.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Acte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27:</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98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Pledoaria lui Pavel pentru Onesim</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Fac apel la tine pentru fiul meu Onesim, care a devenit fiul meu în timp ce eram în lanțuri.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Filemon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Onesim a fost slujitorul lui Filemon. Dar s-a strecurat fără permisiunea stăpânului său la Roma.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Onesim l-a întâlnit pe Pavel, care a fost închis la Roma. Pavel i-a propovăduit Evanghelia și a ajuns să creadă în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au auzit acestea, au căzut cu fața la pământ, îngroziți. Isus a spus: „Nu vă temeți”. Când s-au uitat în sus, nu au văzut pe nimeni în afară de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ia spus lui Onesim să se întoarcă la stăpânul său Filemon și să ceară iertare. Și Pavel i-a spus lui Onesim să trăiască ca un credincios în Isus.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Onesim era îngrijorat. Pentru că în acel moment, servitorul scăpat a fost ucis de proprietarul său.</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i-a scris o scrisoare pentru Onesim stăpânului său, Filemon, ca să-l ierte. Această scrisoare este „Filemon” în Biblie.</a:t>
            </a:r>
            <a:r xmlns:a="http://schemas.openxmlformats.org/drawingml/2006/main">
              <a:rPr lang="ro"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Pavel a reconectat relația ruptă dintre Onesim și Filemon. Onesim i-a cerut iertare lui Filimon, iar Filemon ia iertat lui Onesim.</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Trebuie să cerem iertare dacă am făcut ceva greșit.</a:t>
            </a:r>
            <a:r xmlns:a="http://schemas.openxmlformats.org/drawingml/2006/main">
              <a:rPr lang="ro" altLang="en-US" sz="3200">
                <a:solidFill>
                  <a:schemeClr val="tx1">
                    <a:lumMod val="65000"/>
                    <a:lumOff val="35000"/>
                  </a:schemeClr>
                </a:solidFill>
              </a:rPr>
              <a:t> </a:t>
            </a:r>
            <a:r xmlns:a="http://schemas.openxmlformats.org/drawingml/2006/main">
              <a:rPr lang="ro" altLang="ko-KR" sz="3200">
                <a:solidFill>
                  <a:schemeClr val="tx1">
                    <a:lumMod val="65000"/>
                    <a:lumOff val="35000"/>
                  </a:schemeClr>
                </a:solidFill>
              </a:rPr>
              <a:t>Și dacă cineva ne-a greșit cu ceva, trebuie să-l iertăm.</a:t>
            </a:r>
            <a:r xmlns:a="http://schemas.openxmlformats.org/drawingml/2006/main">
              <a:rPr lang="ro" altLang="en-US" sz="3200">
                <a:solidFill>
                  <a:schemeClr val="tx1">
                    <a:lumMod val="65000"/>
                    <a:lumOff val="35000"/>
                  </a:schemeClr>
                </a:solidFill>
              </a:rPr>
              <a:t> </a:t>
            </a:r>
            <a:r xmlns:a="http://schemas.openxmlformats.org/drawingml/2006/main">
              <a:rPr lang="ro" altLang="ko-KR" sz="3200">
                <a:solidFill>
                  <a:schemeClr val="tx1">
                    <a:lumMod val="65000"/>
                    <a:lumOff val="35000"/>
                  </a:schemeClr>
                </a:solidFill>
              </a:rPr>
              <a:t>Asta cred oamenii în Isus.</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aduce pace și reconciliere acolo unde sunt lupte și conflicte.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Pe cine s-a întâlnit Onesim la Roma când a fugit de proprietarul său, Filemon?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Petru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Ioan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Fac apel la tine pentru fiul meu Onesim, care a devenit fiul meu în timp ce eram în lanțuri.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Filemon</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99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Timotei, ucenicul lui Pavel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ro" altLang="ko-KR" sz="3600"/>
              <a:t>Mi-a adus aminte de credința ta sinceră, care a trăit mai întâi în bunica ta Lois și în mama ta Eunice și, sunt convins, trăiește acum și în tine.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2 Thimothy</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a avut un discipol pe nume Timotei. Timotei a fost misionar cu Pavel de când era copil.</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Era un bărbat care avea doi fii. Al doilea fiu i-a cerut tatălui său să-i dea în avans partea lui din proprietate.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Isus a fost pe acest pământ în formă umană, dar El este și Dumnezeu.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După cum a poruncit Dumnezeu ucenicilor Săi pe munte,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trebuie să credem în Isus ca Fiul lui Dumnezeu și să-l ascultăm cu atenție.</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Pavel, care era în închisoare, știa că era pe cale să moară și i-a scris o scrisoare iubitului său ucenic Timotei.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Scrisoarea spunea cum ar trebui Timotei să-i învețe pe credincioși ca slujitor al bisericii.</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Timotei și credincioșii au citit scrisoarea lui Pavel și au decis să nu-și piardă credința până la sfârșit chiar și în persecuție.</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Deci credința lui Pavel a fost transmisă ucenicului său Timotei și din nou bisericilor.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ro" altLang="ko-KR" sz="3600">
                <a:solidFill>
                  <a:schemeClr val="tx1">
                    <a:lumMod val="65000"/>
                    <a:lumOff val="35000"/>
                  </a:schemeClr>
                </a:solidFill>
              </a:rPr>
              <a:t>Mulțumim evangheliștilor care ne-au predicat Evanghelia și profesorilor care ne-au învățat Cuvântul lui Dumnezeu, credința noastră și biserica noastră au crescut.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ro" altLang="ko-KR" sz="3600">
                <a:solidFill>
                  <a:schemeClr val="tx1">
                    <a:lumMod val="65000"/>
                    <a:lumOff val="35000"/>
                  </a:schemeClr>
                </a:solidFill>
              </a:rPr>
              <a:t>Acum trebuie să ne eliberăm credința și să-i învățăm cuvântul lui Dumnezeu pe care l-am învățat.</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Isus este..</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a înviat și este în viață veșnic, cu biserici și credincioși care cred în El.</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Cui i-a scris Pavel scrisoarea când se apropia ziua morții sale?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Marca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Timotei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③ </a:t>
            </a:r>
            <a:r xmlns:a="http://schemas.openxmlformats.org/drawingml/2006/main">
              <a:rPr lang="ro" altLang="ko-KR" sz="2800">
                <a:solidFill>
                  <a:srgbClr val="ff0000"/>
                </a:solidFill>
              </a:rPr>
              <a:t>Timotei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ro" altLang="ko-KR" sz="3600"/>
              <a:t>Mi-a adus aminte de credința ta sinceră, care a trăit mai întâi în bunica ta Lois și în mama ta Eunice și, sunt convins, trăiește acum și în tine.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2 Thimothy</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4:</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100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John a văzut o priveliște uimitoare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Cel care mărturisește despre aceste lucruri spune: „Da, vin curând”. Amin. Vino, Doamne Isuse.</a:t>
            </a:r>
            <a:endParaRPr xmlns:a="http://schemas.openxmlformats.org/drawingml/2006/main" lang="en-US" altLang="ko-KR" sz="3600"/>
          </a:p>
          <a:p>
            <a:pPr xmlns:a="http://schemas.openxmlformats.org/drawingml/2006/main" lvl="0">
              <a:defRPr/>
            </a:pPr>
            <a:r xmlns:a="http://schemas.openxmlformats.org/drawingml/2006/main">
              <a:rPr lang="r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Revelatie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22:</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strălucește frumos cu o înfățișare glorioasă.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Persecuția bisericii era din ce în ce mai rea pe zi ce trece. Toți ucenicii lui au fost martirizați în timp ce păstrau credința, iar Ioan a fost închis singur la Patmos.</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Într-o zi, a auzit un glas puternic ca o trâmbiță, care spunea: „Scrie pe un sul ce vezi și trimite-l celor șapte biserici”.</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Ioan L-a văzut și pe Isus. Isus era imaginea unui rege care avea toată puterea lumii.</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Ioan a văzut noul cer și noul pământ care va veni. Nu va fi nimic rău, nu va exista tristețe și va exista întotdeauna fericire cu Dumnezeu.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Ioan a scris toate aceste viziuni și le-a scris bisericilor. „Păstrează-ți credința, căci Domnul va veni din nou!” Aceasta este ultima carte a Bibliei, Apocalipsa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Lecția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solidFill>
                  <a:schemeClr val="tx1">
                    <a:lumMod val="65000"/>
                    <a:lumOff val="35000"/>
                  </a:schemeClr>
                </a:solidFill>
              </a:rPr>
              <a:t>Isus se va întoarce din nou pe acest pământ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ca judecător într-o zi.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Pe vremea aceea, cei care nu credeau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în Isus suferi în veci,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Cei care cred în Isus se vor bucura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Viață veșnică cu Fericire.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Aștepți ca Isus să vină din nou?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ro" altLang="ko-KR" sz="3200">
                <a:solidFill>
                  <a:schemeClr val="tx1">
                    <a:lumMod val="65000"/>
                    <a:lumOff val="35000"/>
                  </a:schemeClr>
                </a:solidFill>
              </a:rPr>
              <a:t>Nu trebuie să pierdem această speranță, trebuie să ne păstrăm până la capăt credința în acest pământ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ro" altLang="ko-KR" sz="3200"/>
              <a:t>Cine este Isus?</a:t>
            </a:r>
            <a:r xmlns:a="http://schemas.openxmlformats.org/drawingml/2006/main">
              <a:rPr lang="ro"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rgbClr val="0070c0"/>
                </a:solidFill>
              </a:rPr>
              <a:t>Iisus..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ro" altLang="ko-KR" sz="3600">
                <a:solidFill>
                  <a:schemeClr val="tx1">
                    <a:lumMod val="65000"/>
                    <a:lumOff val="35000"/>
                  </a:schemeClr>
                </a:solidFill>
              </a:rPr>
              <a:t>Isus se va întoarce din nou pe acest pământ ca rege, va judeca toate lucrurile și va conduce toate lucrurile pentru totdeauna.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Testul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Care este numele insulei în care a fost închis discipolul Ioan?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① </a:t>
            </a:r>
            <a:r xmlns:a="http://schemas.openxmlformats.org/drawingml/2006/main">
              <a:rPr lang="ro"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② </a:t>
            </a:r>
            <a:r xmlns:a="http://schemas.openxmlformats.org/drawingml/2006/main">
              <a:rPr lang="ro"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③ </a:t>
            </a:r>
            <a:r xmlns:a="http://schemas.openxmlformats.org/drawingml/2006/main">
              <a:rPr lang="ro"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chemeClr val="tx1">
                    <a:lumMod val="65000"/>
                    <a:lumOff val="35000"/>
                  </a:schemeClr>
                </a:solidFill>
              </a:rPr>
              <a:t>④ </a:t>
            </a:r>
            <a:r xmlns:a="http://schemas.openxmlformats.org/drawingml/2006/main">
              <a:rPr lang="ro"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ro" altLang="en-US" sz="2800">
                <a:solidFill>
                  <a:srgbClr val="ff0000"/>
                </a:solidFill>
              </a:rPr>
              <a:t>④ </a:t>
            </a:r>
            <a:r xmlns:a="http://schemas.openxmlformats.org/drawingml/2006/main">
              <a:rPr lang="ro"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ro" altLang="ko-KR" sz="4000"/>
              <a:t>Cuvântul de azi</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ro" altLang="ko-KR" sz="3600"/>
              <a:t>Cel care mărturisește despre aceste lucruri spune: „Da, vin curând”. Amin. Vino, Doamne Isuse.</a:t>
            </a:r>
            <a:endParaRPr xmlns:a="http://schemas.openxmlformats.org/drawingml/2006/main" lang="en-US" altLang="ko-KR" sz="3600"/>
          </a:p>
          <a:p>
            <a:pPr xmlns:a="http://schemas.openxmlformats.org/drawingml/2006/main" lvl="0">
              <a:defRPr/>
            </a:pPr>
            <a:r xmlns:a="http://schemas.openxmlformats.org/drawingml/2006/main">
              <a:rPr lang="ro"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ro" altLang="ko-KR" sz="2800">
                <a:solidFill>
                  <a:schemeClr val="tx1">
                    <a:lumMod val="65000"/>
                    <a:lumOff val="35000"/>
                  </a:schemeClr>
                </a:solidFill>
              </a:rPr>
              <a:t>Revelatie</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22:</a:t>
            </a:r>
            <a:r xmlns:a="http://schemas.openxmlformats.org/drawingml/2006/main">
              <a:rPr lang="ro" altLang="en-US" sz="2800">
                <a:solidFill>
                  <a:schemeClr val="tx1">
                    <a:lumMod val="65000"/>
                    <a:lumOff val="35000"/>
                  </a:schemeClr>
                </a:solidFill>
              </a:rPr>
              <a:t> </a:t>
            </a:r>
            <a:r xmlns:a="http://schemas.openxmlformats.org/drawingml/2006/main">
              <a:rPr lang="ro"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Test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Cine nu a văzut transfigurarea lui Isus?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Petru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Ioan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Toma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Toma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Acolo a fost transfigurat înaintea lor. Fața lui strălucea ca soarele, iar hainele lui au devenit albe ca lumina.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17:</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75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Iisus</a:t>
            </a:r>
            <a:r xmlns:a="http://schemas.openxmlformats.org/drawingml/2006/main">
              <a:rPr lang="ro" altLang="en-US" sz="4400"/>
              <a:t> </a:t>
            </a:r>
            <a:r xmlns:a="http://schemas.openxmlformats.org/drawingml/2006/main">
              <a:rPr lang="ro" altLang="ko-KR" sz="4400"/>
              <a:t>Iubește Copiii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ro" sz="3600"/>
              <a:t>Când Isus a văzut aceasta, s-a indignat. El le-a zis: „Lăsați copiii să vină la Mine și nu-i împiedicați, căci împărăția lui Dumnezeu este a unora ca aceștia.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Un părinte și-a adus copilul la Isus pentru a fi binecuvântat de Isus.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Apoi, ucenicii lui Isus l-au mustrat. „Cum îndrăznești să-ți aduci copilul la Isus?”</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Când a văzut Iisus, a spus supărat.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„Nu împiedicați copiii să vină la mine. Împărăția lui Dumnezeu aparține unora ca acești copii.”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Dar fiul își irosise toată proprietatea în țara îndepărtată și devenise mizerabil.</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„Oricine nu va primi Împărăția lui Dumnezeu ca un copil mic nu va intra niciodată în ea.” Și a luat copiii în brațe, și-a pus mâinile peste ei și i-a binecuvântat.</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Isus a spus că Împărăția lui Dumnezeu aparține unora ca acești copii.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Să devenim și noi copii care Îl iubesc pe Dumnezeu și Îl ascultăm pe Isus, fără a pierde pe cei curați, cinstiți,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și adevărata inimă de copil.</a:t>
            </a:r>
            <a:r xmlns:a="http://schemas.openxmlformats.org/drawingml/2006/main">
              <a:rPr altLang="en-US" lang="ro"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iubește, prețuiește și binecuvântează copiii.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au făcut ucenicii când copiii au încercat să meargă la Isus?</a:t>
            </a:r>
            <a:r xmlns:a="http://schemas.openxmlformats.org/drawingml/2006/main">
              <a:rPr altLang="en-US" lang="ro"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Le-au primit bucuroși.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I-au mustrat să nu meargă la Isus.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Au prezentat copiilor lui Isus</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Le-au dat ceva de mâncare și i-au trimis acasă.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② </a:t>
            </a:r>
            <a:r xmlns:a="http://schemas.openxmlformats.org/drawingml/2006/main">
              <a:rPr altLang="ko-KR" lang="ro" sz="2800">
                <a:solidFill>
                  <a:srgbClr val="ff0000"/>
                </a:solidFill>
              </a:rPr>
              <a:t>I-au mustrat să nu meargă la Isus.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ro" sz="3600"/>
              <a:t>Când Isus a văzut aceasta, s-a indignat. El le-a zis: „Lăsați copiii să vină la Mine și nu-i împiedicați, căci împărăția lui Dumnezeu este a unora ca aceștia.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76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Isus a vindecat un orb, Bartimeu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„Du-te”, a spus Isus, „credința ta te-a vindecat”. Îndată și-a căpătat vederea și L-a urmat pe Isus pe drum.</a:t>
            </a:r>
            <a:endParaRPr xmlns:a="http://schemas.openxmlformats.org/drawingml/2006/main" altLang="ko-KR" lang="en-US" sz="3600"/>
          </a:p>
          <a:p>
            <a:pPr xmlns:a="http://schemas.openxmlformats.org/drawingml/2006/main" lvl="0">
              <a:defRPr/>
            </a:pPr>
            <a:r xmlns:a="http://schemas.openxmlformats.org/drawingml/2006/main">
              <a:rPr altLang="ko-KR" lang="r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r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Când Isus a venit la Ierihon, un orb, Bartimeu stătea lângă drum, cerșind.</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Când a auzit că este Iisus din Nazaret, a început să strige: „Iisuse, Fiul lui David, miluiește-mă!”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Isus l-a numit pe Bartimeu. „Ce vrei să fac pentru tine?” l-a întrebat Isus. Orbul a spus: „Rabi, vreau să văd”.</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Fiul și-a dat seama că a devenit mai nenorocit decât servitorii din casa tatălui său.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ro" sz="2800">
                <a:solidFill>
                  <a:schemeClr val="tx1">
                    <a:lumMod val="65000"/>
                    <a:lumOff val="35000"/>
                  </a:schemeClr>
                </a:solidFill>
              </a:rPr>
              <a:t>Așa că s-a întors și l-a rugat pe tatăl său să-l accepte ca pe unul dintre slujitorii săi.</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„Du-te”, a spus Isus, „credința ta te-a vindecat”. Imediat și-a primit vederea.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"Multumesc Iisus!" Bartimeu L-a urmat pe Isus, care l-a lăsat să primească vederea.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Isus i-a spus lui Bartimeu: „Tu credința te-a vindecat”.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Credința este cea care ne salvează.</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Credința este exprimată în rugăciune serioasă.</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Când ne rugăm lui Isus,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Trebuie să avem această credință.</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ascultă și răspunde rugăciunilor noastre serioase.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i-a cerut Bartimeu lui Isus?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Dă-mi mulți bani.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Vreau să fiu discipolul tău.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Lasă-mă să merg pe apă.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Vreau să văd din nou.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Vreau să văd din nou.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„Du-te”, a spus Isus, „credința ta te-a vindecat”. Îndată și-a căpătat vederea și L-a urmat pe Isus pe drum.</a:t>
            </a:r>
            <a:endParaRPr xmlns:a="http://schemas.openxmlformats.org/drawingml/2006/main" altLang="ko-KR" lang="en-US" sz="3600"/>
          </a:p>
          <a:p>
            <a:pPr xmlns:a="http://schemas.openxmlformats.org/drawingml/2006/main" lvl="0">
              <a:defRPr/>
            </a:pPr>
            <a:r xmlns:a="http://schemas.openxmlformats.org/drawingml/2006/main">
              <a:rPr altLang="ko-KR" lang="ro"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ro"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marcă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77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Zaheu s-a cățărat într-un copac</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ro" sz="3600"/>
              <a:t>Căci Fiul Omului a venit să caute și să mântuiască ceea ce era pierdut”.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19:</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Era un om bogat pe nume Zacheu. Era un colector șef de taxe, așa că oamenii îl urau.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Într-o zi, Isus a venit în satul în care locuia Zaheu. Mulți oameni s-au înghesuit să-L vadă pe Isus.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De îndată ce tatăl său și-a văzut fiul venind de departe, a alergat la el și l-a îmbrățișat și l-a primit cu bucurie.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Zaheu s-a urcat într-un copac ca să-L vadă pe Isus. Isus s-a uitat la el și a spus. „Zaheu, coboară imediat. Azi trebuie să stau la tine acasă.”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„Zaheu a hotărât lui Isus: „Voi da jumătate din averea mea săracilor”.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ro" altLang="ko-KR" sz="3000">
                <a:solidFill>
                  <a:schemeClr val="tx1">
                    <a:lumMod val="65000"/>
                    <a:lumOff val="35000"/>
                  </a:schemeClr>
                </a:solidFill>
              </a:rPr>
              <a:t>Isus a spus: „Astăzi a venit mântuirea în această casă. Am venit să caut și să mântuiesc ceea ce era pierdut”.</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Când Zaheu l-a întâlnit pe Isus, el a mărturisit că va dărui celor săraci bunurile sale cele mai iubite.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Care este cel mai important lucru pentru tine?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La ce ai renunțat după ce l-ai întâlnit pe Isus?</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ne amintim că cel mai prețios lucru pentru noi este Isus.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rgbClr val="ff0000"/>
                </a:solidFill>
              </a:rPr>
              <a:t>Cine este Isus?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Mântuitorul care a venit pe această țară pentru a-i salva pe toți fără deosebire.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Azi</a:t>
            </a:r>
            <a:r xmlns:a="http://schemas.openxmlformats.org/drawingml/2006/main">
              <a:rPr altLang="en-US" lang="ro" sz="4000">
                <a:solidFill>
                  <a:srgbClr val="ff0000"/>
                </a:solidFill>
              </a:rPr>
              <a:t> </a:t>
            </a:r>
            <a:r xmlns:a="http://schemas.openxmlformats.org/drawingml/2006/main">
              <a:rPr altLang="ko-KR" lang="ro" sz="4000">
                <a:solidFill>
                  <a:srgbClr val="ff0000"/>
                </a:solidFill>
              </a:rPr>
              <a:t>Test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De ce l-au urât oamenii pe Zaheu?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Pentru că</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el</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a fost</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A</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şef</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impozit</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colector.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Pentru că a crezut bine în Isus.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Pentru că s-a rugat mult.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Pentru că era frumos.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Pentru că era un colector șef de taxe.</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ro" sz="3600"/>
              <a:t>Căci Fiul Omului a venit să caute și să mântuiască ceea ce era pierdut”.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Luke</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19:</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ro">
                <a:solidFill>
                  <a:schemeClr val="tx1">
                    <a:lumMod val="50000"/>
                    <a:lumOff val="50000"/>
                  </a:schemeClr>
                </a:solidFill>
              </a:rPr>
              <a:t>Nr. 78 Cuvântul lui Dumnezeu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ro" sz="4400"/>
              <a:t>O casă construită pe stâncă</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„De aceea oricine aude aceste cuvinte ale mele și le pune în practică este ca un om înțelept care și-a zidit casa pe stâncă.</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7:</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Isus a spus povestea a doi bărbați care construiau o casă.</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Isus a spus: „Doamne, tatăl tău te așteaptă mereu”.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Unul dintre ei a decis să-și construiască casa pe nisip, altul pe stâncă.</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Cei doi au muncit din greu pentru a-și construi o casă. Ambele case păreau puternice la exterior, fără o mare diferență.</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ploaia abundentă a provocat o inundație, casa construită pe nisip a fost spălată. Dar casa construită pe stâncă a rămas fermă.</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Isus a spus: „Oricine aude cuvintele Mele și le pune în practică este ca un înțelept care și-a zidit casa pe stâncă.”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Isus a spus: „Oricine aude cuvintele Mele și le pune în practică este ca un înțelept care și-a zidit casa pe stâncă.”</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Pune în practică fiecare cuvânt al lui Dumnezeu?</a:t>
            </a:r>
            <a:r xmlns:a="http://schemas.openxmlformats.org/drawingml/2006/main">
              <a:rPr altLang="en-US" lang="ro" sz="3600">
                <a:solidFill>
                  <a:schemeClr val="tx1">
                    <a:lumMod val="65000"/>
                    <a:lumOff val="35000"/>
                  </a:schemeClr>
                </a:solidFill>
              </a:rPr>
              <a:t> </a:t>
            </a:r>
            <a:r xmlns:a="http://schemas.openxmlformats.org/drawingml/2006/main">
              <a:rPr altLang="ko-KR" lang="ro" sz="3600">
                <a:solidFill>
                  <a:schemeClr val="tx1">
                    <a:lumMod val="65000"/>
                    <a:lumOff val="35000"/>
                  </a:schemeClr>
                </a:solidFill>
              </a:rPr>
              <a:t>Să fim oameni înțelepți care ascultă de Cuvântul lui Dumnezeu.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se bucură de cei care ascultă de Cuvânt.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Când s-a prăbușit casa construită pe nisip?</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De îndată ce casa a fost construită,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Când soarele strălucea,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Când mulți oameni au venit în casă,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Când a plouat mult și a inundat,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Când a plouat mult și a inundat,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„De aceea oricine aude aceste cuvinte ale mele și le pune în practică este ca un om înțelept care și-a zidit casa pe stâncă.</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7:</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79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Cinci Fecioare Înțelepte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„De aceea vegheați, pentru că nu știți nici ziua, nici ceasul.”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Păcătuim mult în viața noastră.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Așa că ne simțim vinovați pentru că am păcătuit împotriva lui Dumnezeu.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Dar Dumnezeu ne-a iertat mereu pentru păcatele noastre.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Pentru că Isus a preluat deja toate păcatele noastre.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Trebuie să crezi asta și să mergi la Dumnezeu cu recunoștință și bucurie.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Erau zece fecioare care se pregăteau de nuntă. Cele cinci fete înțelepte au pregătit lămpi cu suficient ulei, dar celelalte cinci nu au făcut-o.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ro" altLang="ko-KR" sz="3200">
                <a:solidFill>
                  <a:schemeClr val="tx1">
                    <a:lumMod val="65000"/>
                    <a:lumOff val="35000"/>
                  </a:schemeClr>
                </a:solidFill>
              </a:rPr>
              <a:t>Noaptea, când mirele întârzia, cele zece fecioare au adormit.</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 Mirele este aici! Fecioarele s-au ridicat în grabă. Și luminile celor cinci fecioare care nu au pregătit suficient ulei s-au stins.</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„Dă-ne puțin ulei.” „Dacă îți dăm uleiul nostru, s-ar putea să rămânem și noi fără ulei. Du-te să ia niște ulei.”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în timp ce cele cinci fete proaste s-au dus să cumpere ulei, ușa sărbătorii s-a închis. În cele din urmă, cele cinci fete proaste nu au avut voie să participe la petrecere.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ro" sz="3600">
                <a:solidFill>
                  <a:schemeClr val="tx1">
                    <a:lumMod val="65000"/>
                    <a:lumOff val="35000"/>
                  </a:schemeClr>
                </a:solidFill>
              </a:rPr>
              <a:t>Aceasta este o poveste despre care Isus ne spune cum să așteptăm ziua când se va întoarce.</a:t>
            </a:r>
            <a:r xmlns:a="http://schemas.openxmlformats.org/drawingml/2006/main">
              <a:rPr altLang="en-US" lang="ro" sz="3600">
                <a:solidFill>
                  <a:schemeClr val="tx1">
                    <a:lumMod val="65000"/>
                    <a:lumOff val="35000"/>
                  </a:schemeClr>
                </a:solidFill>
              </a:rPr>
              <a:t> </a:t>
            </a:r>
            <a:r xmlns:a="http://schemas.openxmlformats.org/drawingml/2006/main">
              <a:rPr altLang="ko-KR" lang="ro" sz="3600">
                <a:solidFill>
                  <a:schemeClr val="tx1">
                    <a:lumMod val="65000"/>
                    <a:lumOff val="35000"/>
                  </a:schemeClr>
                </a:solidFill>
              </a:rPr>
              <a:t>Nimeni nu stie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când Isus va veni din nou.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ro" sz="3600">
                <a:solidFill>
                  <a:schemeClr val="tx1">
                    <a:lumMod val="65000"/>
                    <a:lumOff val="35000"/>
                  </a:schemeClr>
                </a:solidFill>
              </a:rPr>
              <a:t>Dar, ca și cele cinci fecioare înțelepte, trebuie să ne trezim mereu și să-l așteptăm pe Isus cu inima pregătită.</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a promis că se va întoarce din nou pe această țară când nimeni nu știe.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nu au pregătit cele cinci fecioare proaste?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ulei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apă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haine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cadou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① </a:t>
            </a:r>
            <a:r xmlns:a="http://schemas.openxmlformats.org/drawingml/2006/main">
              <a:rPr altLang="ko-KR" lang="ro" sz="2800">
                <a:solidFill>
                  <a:srgbClr val="ff0000"/>
                </a:solidFill>
              </a:rPr>
              <a:t>ulei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ro" sz="3600"/>
              <a:t>„De aceea vegheați, pentru că nu știți nici ziua, nici ceasul.”</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ro" altLang="ko-KR" b="1">
                <a:solidFill>
                  <a:schemeClr val="tx1">
                    <a:lumMod val="50000"/>
                    <a:lumOff val="50000"/>
                  </a:schemeClr>
                </a:solidFill>
              </a:rPr>
              <a:t>Nr. 80 Cuvântul lui Dumnezeu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ro" altLang="ko-KR" sz="4400"/>
              <a:t>Parabola Talentelor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Iisus</a:t>
            </a:r>
            <a:r xmlns:a="http://schemas.openxmlformats.org/drawingml/2006/main">
              <a:rPr altLang="en-US" lang="ro" sz="3600">
                <a:solidFill>
                  <a:srgbClr val="0070c0"/>
                </a:solidFill>
              </a:rPr>
              <a:t> </a:t>
            </a:r>
            <a:r xmlns:a="http://schemas.openxmlformats.org/drawingml/2006/main">
              <a:rPr altLang="ko-KR" lang="ro" sz="3600">
                <a:solidFill>
                  <a:srgbClr val="0070c0"/>
                </a:solidFill>
              </a:rPr>
              <a:t>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cel care ne iubește și așteaptă mereu.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"Stăpânul lui i-a răspuns: "Bravo, slujitor bun și credincios! Ai fost credincios cu puține lucruri; te voi pune în frunte. Vino și împărtășește fericirea stăpânului tău!"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O persoană a încredințat bani servitorilor săi în drum spre străinătate. I-a dat cinci talanți primului slujitor, doi celui de-al doilea și unul celui de-al treilea.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ro" sz="2800">
                <a:solidFill>
                  <a:schemeClr val="tx1">
                    <a:lumMod val="65000"/>
                    <a:lumOff val="35000"/>
                  </a:schemeClr>
                </a:solidFill>
              </a:rPr>
              <a:t>Slujitorul care a primit 5 talanți și doi talanți s-a dus deodată și și-a pus banii la lucru și a câștigat dublu. Totuși, un bărbat care a primit 1 talent a ieșit și a săpat o groapă în pământ și a ascuns banii stăpânului său.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Când stăpânul s-a întors și a stabilit socotelile cu ei, primul slujitor a câștigat încă cinci talanți, iar al doilea încă doi.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Dar, slujitorul care a primit un singur talent nu a câștigat niciunul. „Maestre, mi-ai dat un singur talent. Atunci cum pot face mai mulți bani?”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ro" altLang="ko-KR" sz="2800">
                <a:solidFill>
                  <a:schemeClr val="tx1">
                    <a:lumMod val="65000"/>
                    <a:lumOff val="35000"/>
                  </a:schemeClr>
                </a:solidFill>
              </a:rPr>
              <a:t>Stăpânul lui era supărat. „Ar fi trebuit să-mi pui banii în depozit la bancheri, i-aș fi primit înapoi cu dobândă. Slujitor fără valoare, ieși din casa mea!”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Lecția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solidFill>
                  <a:schemeClr val="tx1">
                    <a:lumMod val="65000"/>
                    <a:lumOff val="35000"/>
                  </a:schemeClr>
                </a:solidFill>
              </a:rPr>
              <a:t>Isus ne avertizează să nu fim leneși prin pilda talanților.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Există ceva mai important decât cât am primit.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Cel mai important lucru este să trăiești o viață pentru slava lui Dumnezeu, folosind cu credință ceea ce ai.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Ar trebui să trăim cu toții acest tip de viață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ro" sz="3200">
                <a:solidFill>
                  <a:schemeClr val="tx1">
                    <a:lumMod val="65000"/>
                    <a:lumOff val="35000"/>
                  </a:schemeClr>
                </a:solidFill>
              </a:rPr>
              <a:t>pentru a fi lăudat de Isus.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ro" sz="3200"/>
              <a:t>Cine este Isus?</a:t>
            </a:r>
            <a:r xmlns:a="http://schemas.openxmlformats.org/drawingml/2006/main">
              <a:rPr altLang="en-US" lang="ro"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rgbClr val="0070c0"/>
                </a:solidFill>
              </a:rPr>
              <a:t>Isus este..</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ro" sz="3600">
                <a:solidFill>
                  <a:schemeClr val="tx1">
                    <a:lumMod val="65000"/>
                    <a:lumOff val="35000"/>
                  </a:schemeClr>
                </a:solidFill>
              </a:rPr>
              <a:t>Isus este maestrul nostru, care ne evaluează viețile și ne răsplătește în consecință.</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solidFill>
                  <a:srgbClr val="ff0000"/>
                </a:solidFill>
              </a:rPr>
              <a:t>Testul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ro" sz="3200">
                <a:solidFill>
                  <a:schemeClr val="tx1">
                    <a:lumMod val="65000"/>
                    <a:lumOff val="35000"/>
                  </a:schemeClr>
                </a:solidFill>
              </a:rPr>
              <a:t>Ce le-a încredințat stăpânul servitorilor în timp ce călătorea departe?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① </a:t>
            </a:r>
            <a:r xmlns:a="http://schemas.openxmlformats.org/drawingml/2006/main">
              <a:rPr altLang="ko-KR" lang="ro" sz="2800">
                <a:solidFill>
                  <a:schemeClr val="tx1">
                    <a:lumMod val="65000"/>
                    <a:lumOff val="35000"/>
                  </a:schemeClr>
                </a:solidFill>
              </a:rPr>
              <a:t>casă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② </a:t>
            </a:r>
            <a:r xmlns:a="http://schemas.openxmlformats.org/drawingml/2006/main">
              <a:rPr altLang="ko-KR" lang="ro" sz="2800">
                <a:solidFill>
                  <a:schemeClr val="tx1">
                    <a:lumMod val="65000"/>
                    <a:lumOff val="35000"/>
                  </a:schemeClr>
                </a:solidFill>
              </a:rPr>
              <a:t>câmp</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③ </a:t>
            </a:r>
            <a:r xmlns:a="http://schemas.openxmlformats.org/drawingml/2006/main">
              <a:rPr altLang="ko-KR" lang="ro" sz="2800">
                <a:solidFill>
                  <a:schemeClr val="tx1">
                    <a:lumMod val="65000"/>
                    <a:lumOff val="35000"/>
                  </a:schemeClr>
                </a:solidFill>
              </a:rPr>
              <a:t>magazin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chemeClr val="tx1">
                    <a:lumMod val="65000"/>
                    <a:lumOff val="35000"/>
                  </a:schemeClr>
                </a:solidFill>
              </a:rPr>
              <a:t>④ </a:t>
            </a:r>
            <a:r xmlns:a="http://schemas.openxmlformats.org/drawingml/2006/main">
              <a:rPr altLang="ko-KR" lang="ro"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ro" sz="2800">
                <a:solidFill>
                  <a:srgbClr val="ff0000"/>
                </a:solidFill>
              </a:rPr>
              <a:t>④ </a:t>
            </a:r>
            <a:r xmlns:a="http://schemas.openxmlformats.org/drawingml/2006/main">
              <a:rPr altLang="ko-KR" lang="ro"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ro" sz="4000"/>
              <a:t>Cuvântul de azi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ro" sz="3600"/>
              <a:t>"Stăpânul lui i-a răspuns: "Bravo, slujitor bun și credincios! Ai fost credincios cu puține lucruri; te voi pune în frunte. Vino și împărtășește fericirea stăpânului tău!"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ro" sz="2800">
                <a:solidFill>
                  <a:schemeClr val="tx1">
                    <a:lumMod val="65000"/>
                    <a:lumOff val="35000"/>
                  </a:schemeClr>
                </a:solidFill>
              </a:rPr>
              <a:t>Matei</a:t>
            </a:r>
            <a:r xmlns:a="http://schemas.openxmlformats.org/drawingml/2006/main">
              <a:rPr altLang="en-US" lang="ro" sz="2800">
                <a:solidFill>
                  <a:schemeClr val="tx1">
                    <a:lumMod val="65000"/>
                    <a:lumOff val="35000"/>
                  </a:schemeClr>
                </a:solidFill>
              </a:rPr>
              <a:t> </a:t>
            </a:r>
            <a:r xmlns:a="http://schemas.openxmlformats.org/drawingml/2006/main">
              <a:rPr altLang="ko-KR" lang="ro"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